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57" r:id="rId3"/>
    <p:sldId id="260" r:id="rId4"/>
    <p:sldId id="768" r:id="rId5"/>
    <p:sldId id="808" r:id="rId6"/>
    <p:sldId id="830" r:id="rId7"/>
    <p:sldId id="831" r:id="rId8"/>
    <p:sldId id="809" r:id="rId9"/>
    <p:sldId id="832" r:id="rId10"/>
    <p:sldId id="833" r:id="rId11"/>
    <p:sldId id="834" r:id="rId12"/>
    <p:sldId id="835" r:id="rId13"/>
    <p:sldId id="836" r:id="rId14"/>
    <p:sldId id="837" r:id="rId15"/>
    <p:sldId id="838" r:id="rId16"/>
    <p:sldId id="839" r:id="rId17"/>
    <p:sldId id="840" r:id="rId18"/>
    <p:sldId id="841" r:id="rId19"/>
    <p:sldId id="842" r:id="rId20"/>
    <p:sldId id="843" r:id="rId21"/>
    <p:sldId id="844" r:id="rId22"/>
    <p:sldId id="845" r:id="rId23"/>
    <p:sldId id="850" r:id="rId24"/>
    <p:sldId id="851" r:id="rId25"/>
    <p:sldId id="274" r:id="rId26"/>
    <p:sldId id="298" r:id="rId27"/>
    <p:sldId id="297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FBFBF"/>
    <a:srgbClr val="4F81BD"/>
    <a:srgbClr val="D8D8D8"/>
    <a:srgbClr val="4BACC6"/>
    <a:srgbClr val="E7E7E7"/>
    <a:srgbClr val="E9EDF4"/>
    <a:srgbClr val="D0D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7" autoAdjust="0"/>
    <p:restoredTop sz="94667" autoAdjust="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628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ttman, Barry" userId="bff186cd-6ce8-41ba-8e8c-e85cdef216de" providerId="ADAL" clId="{5D858F2F-0D06-42A2-81DB-FE88D4E24792}"/>
    <pc:docChg chg="modSld">
      <pc:chgData name="Wittman, Barry" userId="bff186cd-6ce8-41ba-8e8c-e85cdef216de" providerId="ADAL" clId="{5D858F2F-0D06-42A2-81DB-FE88D4E24792}" dt="2025-03-27T20:05:06.172" v="28" actId="20577"/>
      <pc:docMkLst>
        <pc:docMk/>
      </pc:docMkLst>
      <pc:sldChg chg="modSp">
        <pc:chgData name="Wittman, Barry" userId="bff186cd-6ce8-41ba-8e8c-e85cdef216de" providerId="ADAL" clId="{5D858F2F-0D06-42A2-81DB-FE88D4E24792}" dt="2025-03-27T20:05:06.172" v="28" actId="20577"/>
        <pc:sldMkLst>
          <pc:docMk/>
          <pc:sldMk cId="920133482" sldId="851"/>
        </pc:sldMkLst>
        <pc:spChg chg="mod">
          <ac:chgData name="Wittman, Barry" userId="bff186cd-6ce8-41ba-8e8c-e85cdef216de" providerId="ADAL" clId="{5D858F2F-0D06-42A2-81DB-FE88D4E24792}" dt="2025-03-27T20:05:06.172" v="28" actId="20577"/>
          <ac:spMkLst>
            <pc:docMk/>
            <pc:sldMk cId="920133482" sldId="851"/>
            <ac:spMk id="2" creationId="{4D65ACC7-77C3-4F43-ABC9-760FC96771FE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651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3/28/2025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3400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10 – Friday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549457-6C7D-493F-A16C-7F93EC3929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751A12C-806D-4625-AB7C-F377E4240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Now you have all the tools needed to create, run, and join threads</a:t>
            </a:r>
          </a:p>
          <a:p>
            <a:r>
              <a:rPr lang="en-US" dirty="0"/>
              <a:t>But you don't have any tools to avoid the problem of race conditions</a:t>
            </a:r>
          </a:p>
          <a:p>
            <a:r>
              <a:rPr lang="en-US" b="1" dirty="0"/>
              <a:t>Synchronization</a:t>
            </a:r>
            <a:r>
              <a:rPr lang="en-US" dirty="0"/>
              <a:t> is used to coordinate between threads, often by enforcing critical sections, sections of code that only one thread can be executing at a time</a:t>
            </a:r>
          </a:p>
          <a:p>
            <a:r>
              <a:rPr lang="en-US" dirty="0"/>
              <a:t>Common synchronization tools:</a:t>
            </a:r>
          </a:p>
          <a:p>
            <a:pPr lvl="1"/>
            <a:r>
              <a:rPr lang="en-US" dirty="0"/>
              <a:t>Locks (mutexes)</a:t>
            </a:r>
          </a:p>
          <a:p>
            <a:pPr lvl="1"/>
            <a:r>
              <a:rPr lang="en-US" dirty="0"/>
              <a:t>Semaphores</a:t>
            </a:r>
          </a:p>
          <a:p>
            <a:pPr lvl="1"/>
            <a:r>
              <a:rPr lang="en-US" dirty="0"/>
              <a:t>Barriers</a:t>
            </a:r>
          </a:p>
          <a:p>
            <a:pPr lvl="1"/>
            <a:r>
              <a:rPr lang="en-US" dirty="0"/>
              <a:t>Condition variables</a:t>
            </a:r>
          </a:p>
          <a:p>
            <a:r>
              <a:rPr lang="en-US" dirty="0"/>
              <a:t>If used incorrectly, however, synchronization tools can lead to other problems such as deadlock and </a:t>
            </a:r>
            <a:r>
              <a:rPr lang="en-US" dirty="0" err="1"/>
              <a:t>livelock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040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E3DA9-A2C0-4A44-9FA8-36E861316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synchronization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34AF44-BAD9-4E00-9ED9-0E25C932E7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following are common examples of synchronization:</a:t>
            </a:r>
          </a:p>
          <a:p>
            <a:pPr lvl="1"/>
            <a:r>
              <a:rPr lang="en-US" dirty="0"/>
              <a:t>Multiple threads share a data structure, but only one can write to it at a time</a:t>
            </a:r>
          </a:p>
          <a:p>
            <a:pPr lvl="1"/>
            <a:r>
              <a:rPr lang="en-US" dirty="0"/>
              <a:t>Only so many threads can access a shared resource to avoid slowdowns</a:t>
            </a:r>
          </a:p>
          <a:p>
            <a:pPr lvl="1"/>
            <a:r>
              <a:rPr lang="en-US" dirty="0"/>
              <a:t>Certain events need to happen in a certain order</a:t>
            </a:r>
          </a:p>
          <a:p>
            <a:pPr lvl="1"/>
            <a:r>
              <a:rPr lang="en-US" dirty="0"/>
              <a:t>Some calculations must be done before an action can be taken</a:t>
            </a:r>
          </a:p>
          <a:p>
            <a:r>
              <a:rPr lang="en-US" dirty="0"/>
              <a:t>Performing synchronization so that the result is correct while avoiding performance penalties is challenging</a:t>
            </a:r>
          </a:p>
        </p:txBody>
      </p:sp>
    </p:spTree>
    <p:extLst>
      <p:ext uri="{BB962C8B-B14F-4D97-AF65-F5344CB8AC3E}">
        <p14:creationId xmlns:p14="http://schemas.microsoft.com/office/powerpoint/2010/main" val="3982572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D0E618-FBCA-4A5F-AEB3-06229E1B9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Critical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DC1382-14F5-43E2-BBCA-3F60D1D6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Recall that a critical section is a section of code that it's safe for only a single thread to be executing</a:t>
            </a:r>
          </a:p>
          <a:p>
            <a:r>
              <a:rPr lang="en-US" dirty="0"/>
              <a:t>Often this is because non-atomic memory accesses (such as reading a value, doing calculations, and then writing back to memory) can get inconsistent results if more than one thread is executing them concurrently</a:t>
            </a:r>
          </a:p>
          <a:p>
            <a:r>
              <a:rPr lang="en-US" dirty="0"/>
              <a:t>A common use of synchronization tools is to block threads trying to access a critical section if a thread is already executing it</a:t>
            </a:r>
          </a:p>
        </p:txBody>
      </p:sp>
    </p:spTree>
    <p:extLst>
      <p:ext uri="{BB962C8B-B14F-4D97-AF65-F5344CB8AC3E}">
        <p14:creationId xmlns:p14="http://schemas.microsoft.com/office/powerpoint/2010/main" val="2333840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BD8E9-25A4-4FED-82A7-162E1D22F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Peterson's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ECC75A-9DE6-42BF-A9FF-805673C3A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15776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Peterson's solution demonstrates a way to enforce a critical section for two threads</a:t>
            </a:r>
          </a:p>
          <a:p>
            <a:r>
              <a:rPr lang="en-US" dirty="0"/>
              <a:t>Here's the idea, where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flag</a:t>
            </a:r>
            <a:r>
              <a:rPr lang="en-US" dirty="0"/>
              <a:t> array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turn</a:t>
            </a:r>
            <a:r>
              <a:rPr lang="en-US" dirty="0"/>
              <a:t> are shared variables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CE27B06-9A10-4B82-8366-501E65E176ED}"/>
              </a:ext>
            </a:extLst>
          </p:cNvPr>
          <p:cNvSpPr/>
          <p:nvPr/>
        </p:nvSpPr>
        <p:spPr>
          <a:xfrm>
            <a:off x="609600" y="3200401"/>
            <a:ext cx="10972800" cy="32540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92500"/>
          </a:bodyPr>
          <a:lstStyle/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flag[self]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turn = other;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Politely assume it's the other person's turn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Execute loop until it's safe to enter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(flag[other] ==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&amp;&amp; turn == other) 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Here's where the code for the critical section goes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flag[self] =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Mark yourself as finished</a:t>
            </a:r>
          </a:p>
        </p:txBody>
      </p:sp>
    </p:spTree>
    <p:extLst>
      <p:ext uri="{BB962C8B-B14F-4D97-AF65-F5344CB8AC3E}">
        <p14:creationId xmlns:p14="http://schemas.microsoft.com/office/powerpoint/2010/main" val="3873485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D1764-F16E-4647-BE2D-D39D4CB33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Peterson's solution works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777D9-D918-4E07-BB75-CADBFC89F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4343400" cy="4778007"/>
          </a:xfrm>
        </p:spPr>
        <p:txBody>
          <a:bodyPr>
            <a:normAutofit fontScale="92500"/>
          </a:bodyPr>
          <a:lstStyle/>
          <a:p>
            <a:r>
              <a:rPr lang="en-US" dirty="0"/>
              <a:t>This state diagram shows all the possible states the system can be in</a:t>
            </a:r>
          </a:p>
          <a:p>
            <a:r>
              <a:rPr lang="en-US" dirty="0"/>
              <a:t>There's no state where both 0 and 1 are in the critical section</a:t>
            </a:r>
          </a:p>
          <a:p>
            <a:r>
              <a:rPr lang="en-US" dirty="0"/>
              <a:t>The only changes to memory that matter are atomic writes</a:t>
            </a:r>
          </a:p>
        </p:txBody>
      </p:sp>
      <p:pic>
        <p:nvPicPr>
          <p:cNvPr id="2050" name="Picture 2" descr="State model of Peterson’s solution">
            <a:extLst>
              <a:ext uri="{FF2B5EF4-FFF2-40B4-BE49-F238E27FC236}">
                <a16:creationId xmlns:a16="http://schemas.microsoft.com/office/drawing/2014/main" id="{35CCCDD7-FDB0-4C40-BEB0-F182F77FE6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744822"/>
            <a:ext cx="6701596" cy="4884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726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E6391-E4EB-4ACA-8A03-FEF1F2A8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 properties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E11266-5EA5-4DBC-93B3-351588E411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We often want three synchronization properties:</a:t>
            </a:r>
          </a:p>
          <a:p>
            <a:pPr lvl="1"/>
            <a:r>
              <a:rPr lang="en-US" b="1" dirty="0"/>
              <a:t>Safety:</a:t>
            </a:r>
            <a:r>
              <a:rPr lang="en-US" dirty="0"/>
              <a:t> There's never more than one thread in the critical section</a:t>
            </a:r>
          </a:p>
          <a:p>
            <a:pPr lvl="2"/>
            <a:r>
              <a:rPr lang="en-US" dirty="0"/>
              <a:t>Also called </a:t>
            </a:r>
            <a:r>
              <a:rPr lang="en-US" b="1" dirty="0"/>
              <a:t>mutual exclusion</a:t>
            </a:r>
          </a:p>
          <a:p>
            <a:pPr lvl="1"/>
            <a:r>
              <a:rPr lang="en-US" b="1" dirty="0"/>
              <a:t>Liveness:</a:t>
            </a:r>
            <a:r>
              <a:rPr lang="en-US" dirty="0"/>
              <a:t> If no thread is in the critical section and one or more threads try to enter, one thread will be able to</a:t>
            </a:r>
          </a:p>
          <a:p>
            <a:pPr lvl="2"/>
            <a:r>
              <a:rPr lang="en-US" dirty="0"/>
              <a:t>Also called </a:t>
            </a:r>
            <a:r>
              <a:rPr lang="en-US" b="1" dirty="0"/>
              <a:t>progress</a:t>
            </a:r>
          </a:p>
          <a:p>
            <a:pPr lvl="1"/>
            <a:r>
              <a:rPr lang="en-US" b="1" dirty="0"/>
              <a:t>Fairness:</a:t>
            </a:r>
            <a:r>
              <a:rPr lang="en-US" dirty="0"/>
              <a:t> Assuming that no thread will stay in the critical section forever, a thread trying to get into the critical section will eventually get in</a:t>
            </a:r>
          </a:p>
          <a:p>
            <a:pPr lvl="2"/>
            <a:r>
              <a:rPr lang="en-US" dirty="0"/>
              <a:t>Also called </a:t>
            </a:r>
            <a:r>
              <a:rPr lang="en-US" b="1" dirty="0"/>
              <a:t>bounded waiting</a:t>
            </a:r>
          </a:p>
          <a:p>
            <a:r>
              <a:rPr lang="en-US" dirty="0"/>
              <a:t>Peterson's solution provides all three</a:t>
            </a:r>
          </a:p>
        </p:txBody>
      </p:sp>
    </p:spTree>
    <p:extLst>
      <p:ext uri="{BB962C8B-B14F-4D97-AF65-F5344CB8AC3E}">
        <p14:creationId xmlns:p14="http://schemas.microsoft.com/office/powerpoint/2010/main" val="287833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CA3D2-9F06-4D1B-AAA9-A15A87474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Peterson's solution doesn't work in 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666A7-D1B1-4728-B965-921F48AE9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only described for two threads and gets messy for more</a:t>
            </a:r>
          </a:p>
          <a:p>
            <a:r>
              <a:rPr lang="en-US" dirty="0"/>
              <a:t>It requires thinking about which variables to set rather than providing more general tools (like locks)</a:t>
            </a:r>
          </a:p>
          <a:p>
            <a:r>
              <a:rPr lang="en-US" dirty="0"/>
              <a:t>It requires busy waiting (repeatedly executing a loop)</a:t>
            </a:r>
          </a:p>
          <a:p>
            <a:r>
              <a:rPr lang="en-US" dirty="0"/>
              <a:t>It's not guaranteed to work on modern hardware that sometimes switches the order of instructions for better pipelining</a:t>
            </a:r>
          </a:p>
          <a:p>
            <a:pPr lvl="1"/>
            <a:r>
              <a:rPr lang="en-US" dirty="0"/>
              <a:t>These changes are guaranteed to work in a single-threaded context but can't take into account what other threads are doing</a:t>
            </a:r>
          </a:p>
        </p:txBody>
      </p:sp>
    </p:spTree>
    <p:extLst>
      <p:ext uri="{BB962C8B-B14F-4D97-AF65-F5344CB8AC3E}">
        <p14:creationId xmlns:p14="http://schemas.microsoft.com/office/powerpoint/2010/main" val="3867131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B58872-5B13-42D2-8CF6-A27A059FFE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4CE0DE-6B10-44B3-BFC9-12715E5511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6852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7F3C71E-3386-4972-BB17-BB0FCECD7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D818AA7-6B5B-4DE7-805E-C52951822C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key synchronization tool is called a </a:t>
            </a:r>
            <a:r>
              <a:rPr lang="en-US" b="1" dirty="0"/>
              <a:t>lock</a:t>
            </a:r>
            <a:r>
              <a:rPr lang="en-US" dirty="0"/>
              <a:t> (or a </a:t>
            </a:r>
            <a:r>
              <a:rPr lang="en-US" b="1" dirty="0"/>
              <a:t>mutex</a:t>
            </a:r>
            <a:r>
              <a:rPr lang="en-US" dirty="0"/>
              <a:t>, short for </a:t>
            </a:r>
            <a:r>
              <a:rPr lang="en-US" i="1" dirty="0"/>
              <a:t>mutual exclusion</a:t>
            </a:r>
            <a:r>
              <a:rPr lang="en-US" dirty="0"/>
              <a:t>)</a:t>
            </a:r>
          </a:p>
          <a:p>
            <a:r>
              <a:rPr lang="en-US" dirty="0"/>
              <a:t>Critical sections can be protected by a lock</a:t>
            </a:r>
          </a:p>
          <a:p>
            <a:pPr lvl="1"/>
            <a:r>
              <a:rPr lang="en-US" dirty="0"/>
              <a:t>First code acquires the lock</a:t>
            </a:r>
          </a:p>
          <a:p>
            <a:pPr lvl="1"/>
            <a:r>
              <a:rPr lang="en-US" dirty="0"/>
              <a:t>Then it performs the code in the critical section</a:t>
            </a:r>
          </a:p>
          <a:p>
            <a:pPr lvl="1"/>
            <a:r>
              <a:rPr lang="en-US" dirty="0"/>
              <a:t>Then it releases the lock</a:t>
            </a:r>
          </a:p>
          <a:p>
            <a:r>
              <a:rPr lang="en-US" dirty="0"/>
              <a:t>For POSIX threads, lock functionality is provided by several mutex functions that operate on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dirty="0"/>
              <a:t> objects</a:t>
            </a:r>
          </a:p>
        </p:txBody>
      </p:sp>
    </p:spTree>
    <p:extLst>
      <p:ext uri="{BB962C8B-B14F-4D97-AF65-F5344CB8AC3E}">
        <p14:creationId xmlns:p14="http://schemas.microsoft.com/office/powerpoint/2010/main" val="26904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1B12B1-A02C-47B7-8B94-7F800BE87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6D8AD6-6E2E-48B4-80BA-FE9D965B7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Mutual exclusion</a:t>
            </a:r>
          </a:p>
          <a:p>
            <a:pPr lvl="1"/>
            <a:r>
              <a:rPr lang="en-US" dirty="0"/>
              <a:t>Locks start unlocked</a:t>
            </a:r>
          </a:p>
          <a:p>
            <a:pPr lvl="1"/>
            <a:r>
              <a:rPr lang="en-US" dirty="0"/>
              <a:t>Only one thread can acquire a lock at a time</a:t>
            </a:r>
          </a:p>
          <a:p>
            <a:pPr lvl="1"/>
            <a:r>
              <a:rPr lang="en-US" dirty="0"/>
              <a:t>No other thread can acquire a lock until it's been released</a:t>
            </a:r>
          </a:p>
          <a:p>
            <a:r>
              <a:rPr lang="en-US" dirty="0"/>
              <a:t>Non-preemption</a:t>
            </a:r>
          </a:p>
          <a:p>
            <a:pPr lvl="1"/>
            <a:r>
              <a:rPr lang="en-US" dirty="0"/>
              <a:t>A lock must be voluntarily released by the thread that acquired it</a:t>
            </a:r>
          </a:p>
          <a:p>
            <a:r>
              <a:rPr lang="en-US" dirty="0"/>
              <a:t>Atomic operations</a:t>
            </a:r>
          </a:p>
          <a:p>
            <a:pPr lvl="1"/>
            <a:r>
              <a:rPr lang="en-US" dirty="0"/>
              <a:t>Acquire and release are atomic operations</a:t>
            </a:r>
          </a:p>
          <a:p>
            <a:r>
              <a:rPr lang="en-US" dirty="0"/>
              <a:t>Blocking acquires</a:t>
            </a:r>
          </a:p>
          <a:p>
            <a:pPr lvl="1"/>
            <a:r>
              <a:rPr lang="en-US" dirty="0"/>
              <a:t>If a thread tries to acquire a lock, it's blocked and added to the queue</a:t>
            </a:r>
          </a:p>
          <a:p>
            <a:pPr lvl="1"/>
            <a:r>
              <a:rPr lang="en-US" dirty="0"/>
              <a:t>When the thread holding the lock releases it, only one thread acquires it</a:t>
            </a:r>
          </a:p>
        </p:txBody>
      </p:sp>
    </p:spTree>
    <p:extLst>
      <p:ext uri="{BB962C8B-B14F-4D97-AF65-F5344CB8AC3E}">
        <p14:creationId xmlns:p14="http://schemas.microsoft.com/office/powerpoint/2010/main" val="932119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Exam 2 post mortem</a:t>
            </a:r>
          </a:p>
          <a:p>
            <a:r>
              <a:rPr lang="en-US" dirty="0"/>
              <a:t>Language approaches to threading</a:t>
            </a:r>
          </a:p>
          <a:p>
            <a:r>
              <a:rPr lang="en-US" dirty="0"/>
              <a:t>Practice with threads</a:t>
            </a:r>
          </a:p>
          <a:p>
            <a:pPr lvl="1"/>
            <a:r>
              <a:rPr lang="en-US" dirty="0"/>
              <a:t>Prime counting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61120-52AC-4617-BB86-AF6474A9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mutex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8ABB1-1767-4A01-BB8E-61C72CCB08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14600"/>
            <a:ext cx="10972800" cy="43434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/>
              <a:t>Create a mutex with the specified attributes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Destroy an existing mutex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Acquire a mutex, blocking until you succeed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Try to acquire a mutex, returning non-zero if another thread has the mutex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Release the mutex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44835EE-4753-4C80-8A9E-C6C0A69D100A}"/>
              </a:ext>
            </a:extLst>
          </p:cNvPr>
          <p:cNvSpPr/>
          <p:nvPr/>
        </p:nvSpPr>
        <p:spPr>
          <a:xfrm>
            <a:off x="609600" y="1752600"/>
            <a:ext cx="10972800" cy="7620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*mutex,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1D0425-385B-4754-BE58-848DC2ADF0FF}"/>
              </a:ext>
            </a:extLst>
          </p:cNvPr>
          <p:cNvSpPr/>
          <p:nvPr/>
        </p:nvSpPr>
        <p:spPr>
          <a:xfrm>
            <a:off x="609600" y="29718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pthread_mutex_destroy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6D0BB7-DCA7-479B-BD28-6447DD255BD3}"/>
              </a:ext>
            </a:extLst>
          </p:cNvPr>
          <p:cNvSpPr/>
          <p:nvPr/>
        </p:nvSpPr>
        <p:spPr>
          <a:xfrm>
            <a:off x="609600" y="38862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863D54-62DB-444A-AEC9-0901ED3D677C}"/>
              </a:ext>
            </a:extLst>
          </p:cNvPr>
          <p:cNvSpPr/>
          <p:nvPr/>
        </p:nvSpPr>
        <p:spPr>
          <a:xfrm>
            <a:off x="609600" y="48006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pthread_mutex_trylock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1C3E7B-D600-4FD9-9970-B86A2B90D125}"/>
              </a:ext>
            </a:extLst>
          </p:cNvPr>
          <p:cNvSpPr/>
          <p:nvPr/>
        </p:nvSpPr>
        <p:spPr>
          <a:xfrm>
            <a:off x="609600" y="5715000"/>
            <a:ext cx="10972800" cy="457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*mutex);</a:t>
            </a:r>
          </a:p>
        </p:txBody>
      </p:sp>
    </p:spTree>
    <p:extLst>
      <p:ext uri="{BB962C8B-B14F-4D97-AF65-F5344CB8AC3E}">
        <p14:creationId xmlns:p14="http://schemas.microsoft.com/office/powerpoint/2010/main" val="302522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9ABA43-8F61-4BE4-A2EC-C7EAC336F2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Mutex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EAB91C-472D-424B-B633-6AD483617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739408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Here's a thread that uses a mutex when incrementing a global variable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5FC6BC4-043C-4F3E-9DF7-1BC882FB1C6C}"/>
              </a:ext>
            </a:extLst>
          </p:cNvPr>
          <p:cNvSpPr/>
          <p:nvPr/>
        </p:nvSpPr>
        <p:spPr>
          <a:xfrm>
            <a:off x="609600" y="2362200"/>
            <a:ext cx="10972800" cy="4092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2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global = 5;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Each increment thread gets a pointer to the mutex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increment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*mutex =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*)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// Lock for the critical section, then release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(mutex);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global++;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pthread_mutex_unlock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(mutex);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(NULL);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06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704A1C-6FFB-4193-8026-0322351A0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Main program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51557-8493-452E-9852-EB158F3C66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968007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The following program creates the mutex and passes it to two threads</a:t>
            </a:r>
          </a:p>
          <a:p>
            <a:r>
              <a:rPr lang="en-US" dirty="0"/>
              <a:t>Note that the mutex lives on the stack, but that's okay since this function won't return until after the other threads are done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5043D3A-762A-4660-86E9-0B6C355AA28B}"/>
              </a:ext>
            </a:extLst>
          </p:cNvPr>
          <p:cNvSpPr/>
          <p:nvPr/>
        </p:nvSpPr>
        <p:spPr>
          <a:xfrm>
            <a:off x="609600" y="2743200"/>
            <a:ext cx="10972800" cy="3711211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70000" lnSpcReduction="20000"/>
          </a:bodyPr>
          <a:lstStyle/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threads[2];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mutex;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Initialize the mutex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pthread_mutex_init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(&amp;mutex, NULL);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Create the child threads, passing pointers to the mutex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(&amp;threads[0], NULL, increment, &amp;mutex) == 0);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(&amp;threads[1], NULL, increment, &amp;mutex) == 0);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Join the threads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(threads[0], NULL);</a:t>
            </a:r>
          </a:p>
          <a:p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(threads[1], NULL);</a:t>
            </a:r>
          </a:p>
          <a:p>
            <a:endParaRPr lang="en-US" sz="2400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Confirm the result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 (global == 7);</a:t>
            </a:r>
          </a:p>
        </p:txBody>
      </p:sp>
    </p:spTree>
    <p:extLst>
      <p:ext uri="{BB962C8B-B14F-4D97-AF65-F5344CB8AC3E}">
        <p14:creationId xmlns:p14="http://schemas.microsoft.com/office/powerpoint/2010/main" val="3109330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030E-4906-4B81-8786-DAAB01277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Length of critical sections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CD1A5-D208-41D2-9B42-767EE87102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first example on the previous slide will take much longer, since it has to lock and unlock 1,000,000 times</a:t>
            </a:r>
          </a:p>
          <a:p>
            <a:r>
              <a:rPr lang="en-US" dirty="0"/>
              <a:t>On the other hand, the second example will block all other threads from running code that depends on the lock until it's finished</a:t>
            </a:r>
          </a:p>
          <a:p>
            <a:r>
              <a:rPr lang="en-US" dirty="0"/>
              <a:t>Neither is very realistic, since incrementing a variable 1,000,000 times in a loop is ridiculous</a:t>
            </a:r>
          </a:p>
          <a:p>
            <a:r>
              <a:rPr lang="en-US" dirty="0"/>
              <a:t>There's no simple solution: depends on the problem</a:t>
            </a:r>
          </a:p>
          <a:p>
            <a:r>
              <a:rPr lang="en-US" dirty="0"/>
              <a:t>Always getting the right answer is the first goal and then tuning for better performance comes second</a:t>
            </a:r>
          </a:p>
        </p:txBody>
      </p:sp>
    </p:spTree>
    <p:extLst>
      <p:ext uri="{BB962C8B-B14F-4D97-AF65-F5344CB8AC3E}">
        <p14:creationId xmlns:p14="http://schemas.microsoft.com/office/powerpoint/2010/main" val="126152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5ACC7-77C3-4F43-ABC9-760FC9677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Ticket </a:t>
            </a:r>
            <a:r>
              <a:rPr lang="en-US"/>
              <a:t>Out the Door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525B07-20AD-4D03-A91F-2A4435BB489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133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Finish locks</a:t>
            </a:r>
          </a:p>
          <a:p>
            <a:r>
              <a:rPr lang="en-US" dirty="0"/>
              <a:t>Semaphores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Finish Assignment 6</a:t>
            </a:r>
          </a:p>
          <a:p>
            <a:pPr lvl="1"/>
            <a:r>
              <a:rPr lang="en-US" b="1" dirty="0"/>
              <a:t>Due tonight by midnight!</a:t>
            </a:r>
          </a:p>
          <a:p>
            <a:r>
              <a:rPr lang="en-US" dirty="0"/>
              <a:t>Work on Project 3</a:t>
            </a:r>
          </a:p>
          <a:p>
            <a:r>
              <a:rPr lang="en-US" dirty="0"/>
              <a:t>Read section 7.4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2FB7D-8105-419B-B909-087385EAB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B312B-8751-46C0-AB02-43CB79450B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460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BF899-E6E9-475C-ADEB-6730BAE68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Practice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AF48E-116F-45F8-9BE9-C4416241927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589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FF9B9-C950-4D26-88CD-49B8A5340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Concurrent prime number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73FBD-E3F8-4613-80A2-75FFB5D92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25907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Let's write a threaded program that counts the number of primes less than 100,000,000</a:t>
            </a:r>
          </a:p>
          <a:p>
            <a:r>
              <a:rPr lang="en-US" dirty="0"/>
              <a:t>We'll spawn a number of threads and divide up the range of values from 0 to 100,000,000 evenly</a:t>
            </a:r>
          </a:p>
          <a:p>
            <a:r>
              <a:rPr lang="en-US" dirty="0"/>
              <a:t>To send data to each thread and get the result, we'll use dynamically allocated versions of the following struct: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D3AEC9-5444-4F82-840E-D3BC1C465E7B}"/>
              </a:ext>
            </a:extLst>
          </p:cNvPr>
          <p:cNvSpPr/>
          <p:nvPr/>
        </p:nvSpPr>
        <p:spPr>
          <a:xfrm>
            <a:off x="609600" y="4191000"/>
            <a:ext cx="10972800" cy="22634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struct 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range {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start;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end;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 long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count;</a:t>
            </a:r>
          </a:p>
          <a:p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</p:spTree>
    <p:extLst>
      <p:ext uri="{BB962C8B-B14F-4D97-AF65-F5344CB8AC3E}">
        <p14:creationId xmlns:p14="http://schemas.microsoft.com/office/powerpoint/2010/main" val="159517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F0EAD-815A-4CEC-B999-17EDB9D7AC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E06AA-AC81-4EA7-93E3-B8B3DFB5A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Divide the total number by the number of threads to determine how many numbers to give each thread</a:t>
            </a:r>
          </a:p>
          <a:p>
            <a:r>
              <a:rPr lang="en-US" dirty="0"/>
              <a:t>Loop through all threads:</a:t>
            </a:r>
          </a:p>
          <a:p>
            <a:pPr lvl="1"/>
            <a:r>
              <a:rPr lang="en-US" dirty="0"/>
              <a:t>Allocate a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/>
              <a:t> struct to hold the lower and upper value for each thread</a:t>
            </a:r>
          </a:p>
          <a:p>
            <a:pPr lvl="1"/>
            <a:r>
              <a:rPr lang="en-US" dirty="0"/>
              <a:t>Create each thread</a:t>
            </a:r>
          </a:p>
          <a:p>
            <a:r>
              <a:rPr lang="en-US" dirty="0"/>
              <a:t>Loop through all threads:</a:t>
            </a:r>
          </a:p>
          <a:p>
            <a:pPr lvl="1"/>
            <a:r>
              <a:rPr lang="en-US" dirty="0"/>
              <a:t>Join them</a:t>
            </a:r>
          </a:p>
          <a:p>
            <a:r>
              <a:rPr lang="en-US" dirty="0"/>
              <a:t>Inside each thread:</a:t>
            </a:r>
          </a:p>
          <a:p>
            <a:pPr lvl="1"/>
            <a:r>
              <a:rPr lang="en-US" dirty="0"/>
              <a:t>Loop from the lower to the upper value and increment a counter if the value is prime</a:t>
            </a:r>
          </a:p>
          <a:p>
            <a:pPr lvl="1"/>
            <a:r>
              <a:rPr lang="en-US" dirty="0"/>
              <a:t>Store the count into 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range</a:t>
            </a:r>
            <a:r>
              <a:rPr lang="en-US" dirty="0"/>
              <a:t> struct</a:t>
            </a:r>
          </a:p>
          <a:p>
            <a:pPr lvl="1"/>
            <a:r>
              <a:rPr lang="en-US" dirty="0"/>
              <a:t>Call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when done</a:t>
            </a:r>
          </a:p>
        </p:txBody>
      </p:sp>
    </p:spTree>
    <p:extLst>
      <p:ext uri="{BB962C8B-B14F-4D97-AF65-F5344CB8AC3E}">
        <p14:creationId xmlns:p14="http://schemas.microsoft.com/office/powerpoint/2010/main" val="4019718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AAC3E-503C-4EC7-8686-076655167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POSIX thread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2C360-A46A-47FE-9EC5-02AC7AE256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As a reminder, here are the POSIX functions we need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Create a new thread (not as bad as it looks)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Exit from the current thread (giving a pointer to the result, if any)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Join a thread (getting a pointer to its result, if any)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4AF7F51-453C-45E2-B12B-C7384279EDCE}"/>
              </a:ext>
            </a:extLst>
          </p:cNvPr>
          <p:cNvSpPr/>
          <p:nvPr/>
        </p:nvSpPr>
        <p:spPr>
          <a:xfrm>
            <a:off x="609600" y="2438400"/>
            <a:ext cx="10972800" cy="8382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 fontScale="85000" lnSpcReduction="10000"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pthread_create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pthread_attr_t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attr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*(*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start_routine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*),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694C7D-53F9-4A36-9B51-6AB46AE0BCC6}"/>
              </a:ext>
            </a:extLst>
          </p:cNvPr>
          <p:cNvSpPr/>
          <p:nvPr/>
        </p:nvSpPr>
        <p:spPr>
          <a:xfrm>
            <a:off x="609600" y="39624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pthread_exit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74BB712-ADC9-4EE7-A3F1-C67883E7F99F}"/>
              </a:ext>
            </a:extLst>
          </p:cNvPr>
          <p:cNvSpPr/>
          <p:nvPr/>
        </p:nvSpPr>
        <p:spPr>
          <a:xfrm>
            <a:off x="609600" y="5181600"/>
            <a:ext cx="10972800" cy="533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>
            <a:norm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pthread_join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pthread_t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thread,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24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value_ptr</a:t>
            </a:r>
            <a:r>
              <a:rPr lang="en-US" sz="24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08643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BDC8C-D3BA-4F16-9BEB-D82BAEBAB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Synchronization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92777-4757-447A-9456-F9CF7188C6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146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13882</TotalTime>
  <Words>1496</Words>
  <Application>Microsoft Office PowerPoint</Application>
  <PresentationFormat>Widescreen</PresentationFormat>
  <Paragraphs>192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3400</vt:lpstr>
      <vt:lpstr>Last time</vt:lpstr>
      <vt:lpstr>Questions?</vt:lpstr>
      <vt:lpstr>Assignment 6</vt:lpstr>
      <vt:lpstr>Thread Practice</vt:lpstr>
      <vt:lpstr>Concurrent prime number search</vt:lpstr>
      <vt:lpstr>Algorithm</vt:lpstr>
      <vt:lpstr>POSIX thread functions</vt:lpstr>
      <vt:lpstr>Synchronization</vt:lpstr>
      <vt:lpstr>Synchronization</vt:lpstr>
      <vt:lpstr>Examples of synchronization</vt:lpstr>
      <vt:lpstr>Critical sections</vt:lpstr>
      <vt:lpstr>Peterson's solution</vt:lpstr>
      <vt:lpstr>Why Peterson's solution works</vt:lpstr>
      <vt:lpstr>Synchronization properties</vt:lpstr>
      <vt:lpstr>Why Peterson's solution doesn't work in general</vt:lpstr>
      <vt:lpstr>Locks</vt:lpstr>
      <vt:lpstr>Locks</vt:lpstr>
      <vt:lpstr>Lock features</vt:lpstr>
      <vt:lpstr>POSIX mutex functions</vt:lpstr>
      <vt:lpstr>Mutex example</vt:lpstr>
      <vt:lpstr>Main program</vt:lpstr>
      <vt:lpstr>Length of critical sections</vt:lpstr>
      <vt:lpstr>Ticket Out the Door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1341</cp:revision>
  <dcterms:created xsi:type="dcterms:W3CDTF">2009-08-24T20:26:10Z</dcterms:created>
  <dcterms:modified xsi:type="dcterms:W3CDTF">2025-03-28T14:07:16Z</dcterms:modified>
</cp:coreProperties>
</file>